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image78.jpg" ContentType="image/jpeg"/>
  <Override PartName="/ppt/notesSlides/notesSlide47.xml" ContentType="application/vnd.openxmlformats-officedocument.presentationml.notesSlide+xml"/>
  <Override PartName="/ppt/media/image8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45" r:id="rId4"/>
    <p:sldId id="298" r:id="rId5"/>
    <p:sldId id="307" r:id="rId6"/>
    <p:sldId id="311" r:id="rId7"/>
    <p:sldId id="312" r:id="rId8"/>
    <p:sldId id="316" r:id="rId9"/>
    <p:sldId id="319" r:id="rId10"/>
    <p:sldId id="263" r:id="rId11"/>
    <p:sldId id="261" r:id="rId12"/>
    <p:sldId id="262" r:id="rId13"/>
    <p:sldId id="264" r:id="rId14"/>
    <p:sldId id="265" r:id="rId15"/>
    <p:sldId id="266" r:id="rId16"/>
    <p:sldId id="267" r:id="rId17"/>
    <p:sldId id="317" r:id="rId18"/>
    <p:sldId id="301" r:id="rId19"/>
    <p:sldId id="322" r:id="rId20"/>
    <p:sldId id="323" r:id="rId21"/>
    <p:sldId id="324" r:id="rId22"/>
    <p:sldId id="325" r:id="rId23"/>
    <p:sldId id="330" r:id="rId24"/>
    <p:sldId id="331" r:id="rId25"/>
    <p:sldId id="332" r:id="rId26"/>
    <p:sldId id="326" r:id="rId27"/>
    <p:sldId id="327" r:id="rId28"/>
    <p:sldId id="328" r:id="rId29"/>
    <p:sldId id="333" r:id="rId30"/>
    <p:sldId id="334" r:id="rId31"/>
    <p:sldId id="329" r:id="rId32"/>
    <p:sldId id="318" r:id="rId33"/>
    <p:sldId id="303" r:id="rId34"/>
    <p:sldId id="335" r:id="rId35"/>
    <p:sldId id="336" r:id="rId36"/>
    <p:sldId id="337" r:id="rId37"/>
    <p:sldId id="291" r:id="rId38"/>
    <p:sldId id="293" r:id="rId39"/>
    <p:sldId id="294" r:id="rId40"/>
    <p:sldId id="295" r:id="rId41"/>
    <p:sldId id="296" r:id="rId42"/>
    <p:sldId id="338" r:id="rId43"/>
    <p:sldId id="341" r:id="rId44"/>
    <p:sldId id="342" r:id="rId45"/>
    <p:sldId id="343" r:id="rId46"/>
    <p:sldId id="282" r:id="rId47"/>
    <p:sldId id="344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40" autoAdjust="0"/>
  </p:normalViewPr>
  <p:slideViewPr>
    <p:cSldViewPr snapToGrid="0" snapToObjects="1">
      <p:cViewPr varScale="1">
        <p:scale>
          <a:sx n="84" d="100"/>
          <a:sy n="84" d="100"/>
        </p:scale>
        <p:origin x="-9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5DE2D-ADB0-3F4F-AF1C-2212316DEC1E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7D1B-E8C7-E149-B25E-98C330C49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Ismara</a:t>
            </a:r>
            <a:r>
              <a:rPr lang="en-US" smtClean="0"/>
              <a:t>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50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6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48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6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87ADD-0FB4-8E4F-AA90-8D75C3DFBE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72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69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7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3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6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8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1D05-CEC3-E54F-800F-72F4E5EC02E7}" type="datetimeFigureOut">
              <a:rPr lang="en-US" smtClean="0"/>
              <a:t>20/04/2015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hyperlink" Target="http://www.bioconductor.org/packages/release/bioc/html/RedeR.html" TargetMode="External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esdeSantiago/NetworkAnalysisTalk/" TargetMode="External"/><Relationship Id="rId4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9.png"/><Relationship Id="rId6" Type="http://schemas.openxmlformats.org/officeDocument/2006/relationships/image" Target="../media/image80.jp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018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based analysis for the identification of key regulatory genes in cancer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98523"/>
            <a:ext cx="6400800" cy="1752600"/>
          </a:xfrm>
        </p:spPr>
        <p:txBody>
          <a:bodyPr/>
          <a:lstStyle/>
          <a:p>
            <a:r>
              <a:rPr lang="en-US" dirty="0" smtClean="0"/>
              <a:t>Ines de Santiago</a:t>
            </a:r>
          </a:p>
          <a:p>
            <a:r>
              <a:rPr lang="en-US" dirty="0" smtClean="0"/>
              <a:t>17 April 2015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Start with a large collection of gene expression data</a:t>
            </a:r>
          </a:p>
          <a:p>
            <a:r>
              <a:rPr lang="en-US" sz="1800" dirty="0" smtClean="0"/>
              <a:t>Select two genes: A TF and a candidate target</a:t>
            </a:r>
          </a:p>
          <a:p>
            <a:r>
              <a:rPr lang="en-US" sz="1800" dirty="0" smtClean="0"/>
              <a:t>Use expression across multiple expressions to measure p(TF), p(t), p(</a:t>
            </a:r>
            <a:r>
              <a:rPr lang="en-US" sz="1800" dirty="0" err="1" smtClean="0"/>
              <a:t>TF,t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4" name="Picture 3" descr="Screen Shot 2013-06-27 at 14.01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32" y="2821759"/>
            <a:ext cx="3434562" cy="976139"/>
          </a:xfrm>
          <a:prstGeom prst="rect">
            <a:avLst/>
          </a:prstGeom>
        </p:spPr>
      </p:pic>
      <p:pic>
        <p:nvPicPr>
          <p:cNvPr id="5" name="Picture 4" descr="Screen Shot 2013-06-27 at 14.03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7241"/>
            <a:ext cx="7845976" cy="2179438"/>
          </a:xfrm>
          <a:prstGeom prst="rect">
            <a:avLst/>
          </a:prstGeom>
        </p:spPr>
      </p:pic>
      <p:pic>
        <p:nvPicPr>
          <p:cNvPr id="6" name="Picture 5" descr="Screen Shot 2013-06-27 at 14.59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33" y="784081"/>
            <a:ext cx="1424467" cy="12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0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</p:txBody>
      </p:sp>
      <p:pic>
        <p:nvPicPr>
          <p:cNvPr id="4" name="Picture 3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91" y="2939357"/>
            <a:ext cx="4191000" cy="3619500"/>
          </a:xfrm>
          <a:prstGeom prst="rect">
            <a:avLst/>
          </a:prstGeom>
        </p:spPr>
      </p:pic>
      <p:pic>
        <p:nvPicPr>
          <p:cNvPr id="5" name="Picture 4" descr="Screen Shot 2013-06-27 at 13.52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4" y="3553130"/>
            <a:ext cx="3517900" cy="170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9654" y="2429809"/>
            <a:ext cx="208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(nodes are TFs)</a:t>
            </a:r>
            <a:endParaRPr lang="en-US" sz="2400" dirty="0"/>
          </a:p>
        </p:txBody>
      </p:sp>
      <p:pic>
        <p:nvPicPr>
          <p:cNvPr id="8" name="Picture 7" descr="Screen Shot 2013-06-27 at 13.46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4" y="5308836"/>
            <a:ext cx="2786944" cy="1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  <a:p>
            <a:pPr algn="ctr"/>
            <a:r>
              <a:rPr lang="en-US" dirty="0" smtClean="0"/>
              <a:t>Remove interactions that are not significant</a:t>
            </a:r>
          </a:p>
        </p:txBody>
      </p:sp>
      <p:pic>
        <p:nvPicPr>
          <p:cNvPr id="5" name="Picture 4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1" y="2911746"/>
            <a:ext cx="4191000" cy="3619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242438" y="3589492"/>
            <a:ext cx="1504731" cy="1629077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435706" y="3369139"/>
            <a:ext cx="1008302" cy="220353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46487" y="4832008"/>
            <a:ext cx="1711803" cy="129415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 Shot 2013-06-27 at 14.59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58" y="2911747"/>
            <a:ext cx="406898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10" name="Picture 9" descr="Screen Shot 2013-06-27 at 14.59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16" y="3133902"/>
            <a:ext cx="3802442" cy="33824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1366" y="2487571"/>
            <a:ext cx="673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Network contains </a:t>
            </a:r>
            <a:r>
              <a:rPr lang="en-US" i="1" u="sng" dirty="0" smtClean="0"/>
              <a:t>indirect </a:t>
            </a:r>
            <a:r>
              <a:rPr lang="en-US" dirty="0" smtClean="0"/>
              <a:t>interactions</a:t>
            </a:r>
            <a:endParaRPr lang="en-US" dirty="0"/>
          </a:p>
          <a:p>
            <a:pPr algn="ctr"/>
            <a:r>
              <a:rPr lang="en-US" dirty="0" smtClean="0"/>
              <a:t>Application of DPI helps us remove those indirect interactions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515066" y="4898687"/>
            <a:ext cx="262293" cy="623606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19088" y="3748682"/>
            <a:ext cx="538390" cy="704092"/>
          </a:xfrm>
          <a:prstGeom prst="line">
            <a:avLst/>
          </a:prstGeom>
          <a:ln w="76200" cmpd="sng">
            <a:solidFill>
              <a:srgbClr val="1FFE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63191" y="3755162"/>
            <a:ext cx="468163" cy="1767131"/>
          </a:xfrm>
          <a:prstGeom prst="line">
            <a:avLst/>
          </a:prstGeom>
          <a:ln w="28575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7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3-06-27 at 13.5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4" y="1315976"/>
            <a:ext cx="7099301" cy="2742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Processing Inequality (DPI)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71072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</a:t>
            </a:r>
            <a:r>
              <a:rPr lang="en-US" dirty="0" err="1" smtClean="0">
                <a:solidFill>
                  <a:schemeClr val="bg1"/>
                </a:solidFill>
              </a:rPr>
              <a:t>Mary;Joe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3031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I[Joe;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4067" y="1315976"/>
            <a:ext cx="204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I[Mary;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Bracket 9"/>
          <p:cNvSpPr/>
          <p:nvPr/>
        </p:nvSpPr>
        <p:spPr>
          <a:xfrm rot="16200000">
            <a:off x="4565919" y="-1026103"/>
            <a:ext cx="191943" cy="5640700"/>
          </a:xfrm>
          <a:prstGeom prst="rightBracke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3-06-27 at 13.5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5" y="4301389"/>
            <a:ext cx="7099300" cy="1447800"/>
          </a:xfrm>
          <a:prstGeom prst="rect">
            <a:avLst/>
          </a:prstGeom>
        </p:spPr>
      </p:pic>
      <p:pic>
        <p:nvPicPr>
          <p:cNvPr id="14" name="Picture 13" descr="Screen Shot 2013-06-27 at 13.56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2" y="5888733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3" y="16002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5" name="Picture 4" descr="Screen Shot 2013-06-24 at 16.01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65" y="2623282"/>
            <a:ext cx="3149053" cy="2981847"/>
          </a:xfrm>
          <a:prstGeom prst="rect">
            <a:avLst/>
          </a:prstGeom>
        </p:spPr>
      </p:pic>
      <p:pic>
        <p:nvPicPr>
          <p:cNvPr id="10" name="Picture 9" descr="Screen Shot 2013-06-27 at 14.59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3" y="2587192"/>
            <a:ext cx="3486523" cy="310138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3482698" y="4204531"/>
            <a:ext cx="262293" cy="623606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91974" y="3114574"/>
            <a:ext cx="538390" cy="704092"/>
          </a:xfrm>
          <a:prstGeom prst="line">
            <a:avLst/>
          </a:prstGeom>
          <a:ln w="76200" cmpd="sng">
            <a:solidFill>
              <a:srgbClr val="1FFE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93006" y="3238062"/>
            <a:ext cx="468163" cy="1605298"/>
          </a:xfrm>
          <a:prstGeom prst="line">
            <a:avLst/>
          </a:prstGeom>
          <a:ln w="28575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666672" y="3114574"/>
            <a:ext cx="538390" cy="704092"/>
          </a:xfrm>
          <a:prstGeom prst="line">
            <a:avLst/>
          </a:prstGeom>
          <a:ln w="76200" cmpd="sng">
            <a:solidFill>
              <a:srgbClr val="1FFE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942769" y="4204531"/>
            <a:ext cx="262293" cy="623606"/>
          </a:xfrm>
          <a:prstGeom prst="line">
            <a:avLst/>
          </a:prstGeom>
          <a:ln w="762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492246" y="3246416"/>
            <a:ext cx="468163" cy="1605298"/>
          </a:xfrm>
          <a:prstGeom prst="line">
            <a:avLst/>
          </a:prstGeom>
          <a:ln w="28575" cmpd="sng">
            <a:solidFill>
              <a:schemeClr val="tx1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41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network has a much smaller number of interactions</a:t>
            </a:r>
          </a:p>
        </p:txBody>
      </p:sp>
      <p:pic>
        <p:nvPicPr>
          <p:cNvPr id="10" name="Picture 9" descr="Screen Shot 2015-04-20 at 14.11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52" y="2700689"/>
            <a:ext cx="4150911" cy="388819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3353954" y="4539963"/>
            <a:ext cx="2341852" cy="659682"/>
          </a:xfrm>
          <a:prstGeom prst="line">
            <a:avLst/>
          </a:prstGeom>
          <a:ln w="1905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05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 and MARINA software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 </a:t>
            </a:r>
            <a:endParaRPr lang="en-US" dirty="0"/>
          </a:p>
        </p:txBody>
      </p:sp>
      <p:pic>
        <p:nvPicPr>
          <p:cNvPr id="6" name="Picture 5" descr="Screen Shot 2015-04-15 at 17.1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" y="1593850"/>
            <a:ext cx="4590744" cy="5264150"/>
          </a:xfrm>
          <a:prstGeom prst="rect">
            <a:avLst/>
          </a:prstGeom>
        </p:spPr>
      </p:pic>
      <p:pic>
        <p:nvPicPr>
          <p:cNvPr id="5" name="Picture 4" descr="Screen Shot 2015-04-15 at 17.16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6" y="4806203"/>
            <a:ext cx="5502961" cy="1513915"/>
          </a:xfrm>
          <a:prstGeom prst="rect">
            <a:avLst/>
          </a:prstGeom>
        </p:spPr>
      </p:pic>
      <p:pic>
        <p:nvPicPr>
          <p:cNvPr id="7" name="Picture 6" descr="Screen Shot 2015-04-15 at 17.17.5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29" y="4030319"/>
            <a:ext cx="1886324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5-04-15 at 14.25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8" y="2497417"/>
            <a:ext cx="8065874" cy="36287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53647" y="3246433"/>
            <a:ext cx="291353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50 columns and 4,996 probes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2779060" y="3431099"/>
            <a:ext cx="1374587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52165" y="2592347"/>
            <a:ext cx="96818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2211294" y="2915513"/>
            <a:ext cx="540871" cy="248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8125" y="20156"/>
            <a:ext cx="42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Mauro Castro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4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5-04-15 at 14.47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5889"/>
            <a:ext cx="6949399" cy="3670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599" y="2378753"/>
            <a:ext cx="4572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 named vector with TF </a:t>
            </a:r>
            <a:r>
              <a:rPr lang="en-US" dirty="0" smtClean="0"/>
              <a:t>ids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30824" y="2584824"/>
            <a:ext cx="41835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87706" y="4141695"/>
            <a:ext cx="48558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77882" y="3818530"/>
            <a:ext cx="4572000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optional data frame with gene annotation (it can be used to remove duplicated genes)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3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biology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i="1" dirty="0"/>
          </a:p>
          <a:p>
            <a:r>
              <a:rPr lang="en-US" i="1" dirty="0" smtClean="0"/>
              <a:t>“Network </a:t>
            </a:r>
            <a:r>
              <a:rPr lang="en-US" i="1" dirty="0"/>
              <a:t>biology offers a quantifiable description of the networks that characterize various biological </a:t>
            </a:r>
            <a:r>
              <a:rPr lang="en-US" i="1" dirty="0" smtClean="0"/>
              <a:t>systems”.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524146" y="2752932"/>
            <a:ext cx="636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- Albert</a:t>
            </a:r>
            <a:r>
              <a:rPr lang="en-US" sz="1400" dirty="0"/>
              <a:t>-</a:t>
            </a:r>
            <a:r>
              <a:rPr lang="en-US" sz="1400" dirty="0" err="1"/>
              <a:t>László</a:t>
            </a:r>
            <a:r>
              <a:rPr lang="en-US" sz="1400" dirty="0"/>
              <a:t> </a:t>
            </a:r>
            <a:r>
              <a:rPr lang="en-US" sz="1400" dirty="0" err="1"/>
              <a:t>Barabási</a:t>
            </a:r>
            <a:r>
              <a:rPr lang="en-US" sz="1400" dirty="0"/>
              <a:t> &amp; </a:t>
            </a:r>
            <a:r>
              <a:rPr lang="en-US" sz="1400" dirty="0" err="1"/>
              <a:t>Zoltán</a:t>
            </a:r>
            <a:r>
              <a:rPr lang="en-US" sz="1400" dirty="0"/>
              <a:t> N. </a:t>
            </a:r>
            <a:r>
              <a:rPr lang="en-US" sz="1400" dirty="0" err="1" smtClean="0"/>
              <a:t>Oltvai</a:t>
            </a:r>
            <a:r>
              <a:rPr lang="en-US" sz="1400" dirty="0" smtClean="0"/>
              <a:t>. Nat, Reviews 2004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86853" y="4246845"/>
            <a:ext cx="19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basic graph…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68575" y="4728702"/>
            <a:ext cx="5248227" cy="1990019"/>
            <a:chOff x="1295260" y="4616177"/>
            <a:chExt cx="5248227" cy="19900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4005" b="57105"/>
            <a:stretch/>
          </p:blipFill>
          <p:spPr>
            <a:xfrm>
              <a:off x="1295260" y="4616177"/>
              <a:ext cx="5248227" cy="199001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24146" y="5979903"/>
              <a:ext cx="1028951" cy="62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263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343152" cy="2788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4.45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1" y="2826061"/>
            <a:ext cx="8198837" cy="1925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PREPROCESS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7 at 11.30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92" y="5116081"/>
            <a:ext cx="2268906" cy="1202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0410" y="5418277"/>
            <a:ext cx="42191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 smtClean="0">
                <a:latin typeface="Calibri (Body)"/>
                <a:cs typeface="Calibri (Body)"/>
              </a:rPr>
              <a:t>The coefficient of variation (CV)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baseline="30000" dirty="0" smtClean="0">
                <a:latin typeface="Calibri (Body)"/>
                <a:cs typeface="Calibri (Body)"/>
              </a:rPr>
              <a:t>shows </a:t>
            </a:r>
            <a:r>
              <a:rPr lang="en-US" sz="2400" baseline="30000" dirty="0">
                <a:latin typeface="Calibri (Body)"/>
                <a:cs typeface="Calibri (Body)"/>
              </a:rPr>
              <a:t>the extent of variability in relation to mean of the population</a:t>
            </a:r>
            <a:endParaRPr lang="en-US" sz="2400" dirty="0"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98185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4-15 at 15.05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"/>
          <a:stretch/>
        </p:blipFill>
        <p:spPr>
          <a:xfrm>
            <a:off x="104587" y="2451120"/>
            <a:ext cx="9024472" cy="1193755"/>
          </a:xfrm>
          <a:prstGeom prst="rect">
            <a:avLst/>
          </a:prstGeom>
        </p:spPr>
      </p:pic>
      <p:pic>
        <p:nvPicPr>
          <p:cNvPr id="16" name="Picture 15" descr="Screen Shot 2015-04-15 at 15.01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"/>
          <a:stretch/>
        </p:blipFill>
        <p:spPr>
          <a:xfrm>
            <a:off x="74705" y="4083312"/>
            <a:ext cx="8904942" cy="1197904"/>
          </a:xfrm>
          <a:prstGeom prst="rect">
            <a:avLst/>
          </a:prstGeom>
        </p:spPr>
      </p:pic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05" y="4047023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3648" y="2039117"/>
            <a:ext cx="162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Permutation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613" y="3639602"/>
            <a:ext cx="13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2. Bootstrap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764" y="5325235"/>
            <a:ext cx="126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DPI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3 STEP RUN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705" y="2419461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5-04-15 at 15.01.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3" y="5865605"/>
            <a:ext cx="3532094" cy="8429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823" y="5805841"/>
            <a:ext cx="9039413" cy="8429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9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4" name="Picture 13" descr="Screen Shot 2015-04-15 at 15.10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7" y="1871027"/>
            <a:ext cx="5961530" cy="48674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3648" y="1722150"/>
            <a:ext cx="8343152" cy="5016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54706" y="1871027"/>
            <a:ext cx="3100294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results available in the TNI object can be retrieved using the </a:t>
            </a:r>
            <a:r>
              <a:rPr lang="en-US" dirty="0" err="1"/>
              <a:t>tni.get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3451412" y="1987176"/>
            <a:ext cx="1703294" cy="345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6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8" y="1722150"/>
            <a:ext cx="8343152" cy="3313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5-04-15 at 15.25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5640"/>
            <a:ext cx="8086994" cy="27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85"/>
          <a:stretch/>
        </p:blipFill>
        <p:spPr>
          <a:xfrm>
            <a:off x="457200" y="89274"/>
            <a:ext cx="7797800" cy="732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42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Number of targets per TF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7" y="807441"/>
            <a:ext cx="8602890" cy="2252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5.29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05"/>
            <a:ext cx="8489337" cy="1917959"/>
          </a:xfrm>
          <a:prstGeom prst="rect">
            <a:avLst/>
          </a:prstGeom>
        </p:spPr>
      </p:pic>
      <p:pic>
        <p:nvPicPr>
          <p:cNvPr id="8" name="Picture 7" descr="Screen Shot 2015-04-15 at 15.29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2" y="3240570"/>
            <a:ext cx="4736353" cy="36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 Shot 2015-04-15 at 15.32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5" y="1297267"/>
            <a:ext cx="7048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54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668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Screen Shot 2015-04-15 at 16.50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3" y="2256397"/>
            <a:ext cx="8322235" cy="3915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6782" y="1887065"/>
            <a:ext cx="3878436" cy="3693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a named numeric vector of phenotypes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2588" y="2971364"/>
            <a:ext cx="3436471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character vector of gene ids considered as hits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9882" y="4525246"/>
            <a:ext cx="3496236" cy="9233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 optional data frame with </a:t>
            </a:r>
            <a:r>
              <a:rPr lang="en-US" dirty="0" smtClean="0"/>
              <a:t>annotation </a:t>
            </a:r>
            <a:r>
              <a:rPr lang="en-US" dirty="0"/>
              <a:t>used to aggregate genes in the phenotype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886782" y="4377765"/>
            <a:ext cx="2223100" cy="25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1"/>
          </p:cNvCxnSpPr>
          <p:nvPr/>
        </p:nvCxnSpPr>
        <p:spPr>
          <a:xfrm flipH="1">
            <a:off x="2322005" y="3294530"/>
            <a:ext cx="830583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2414788" y="2071731"/>
            <a:ext cx="47199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83883" y="1702174"/>
            <a:ext cx="8602890" cy="50213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50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PREPROCESSING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6.5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0706"/>
            <a:ext cx="8025206" cy="3333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883" y="2032000"/>
            <a:ext cx="8602890" cy="40191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1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ENRICHMENT ANALYSIS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6" name="Picture 5" descr="Screen Shot 2015-04-15 at 16.59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4372"/>
            <a:ext cx="7832664" cy="2297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9413" y="1957294"/>
            <a:ext cx="27940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</a:t>
            </a:r>
            <a:r>
              <a:rPr lang="en-US" dirty="0" err="1"/>
              <a:t>hypergeometric</a:t>
            </a:r>
            <a:r>
              <a:rPr lang="en-US" dirty="0"/>
              <a:t> distribution 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2554941" y="2280460"/>
            <a:ext cx="1404472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8754" y="3304989"/>
            <a:ext cx="219336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GSEA test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3812988" y="3489655"/>
            <a:ext cx="1075766" cy="218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3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7.0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5" y="2409401"/>
            <a:ext cx="8127181" cy="30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4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facebook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5190"/>
            <a:ext cx="8229600" cy="4896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(Make your own: http</a:t>
            </a:r>
            <a:r>
              <a:rPr lang="en-US" sz="2000" dirty="0"/>
              <a:t>://</a:t>
            </a:r>
            <a:r>
              <a:rPr lang="en-US" sz="2000" dirty="0" err="1"/>
              <a:t>snacourse.com</a:t>
            </a:r>
            <a:r>
              <a:rPr lang="en-US" sz="2000" dirty="0"/>
              <a:t>/</a:t>
            </a:r>
            <a:r>
              <a:rPr lang="en-US" sz="2000" dirty="0" err="1" smtClean="0"/>
              <a:t>getnet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4" name="Picture 3" descr="Screen Shot 2015-04-17 at 09.3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81" y="2096848"/>
            <a:ext cx="5475313" cy="4579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48394" y="4068201"/>
            <a:ext cx="1995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Portuguese speaking</a:t>
            </a:r>
          </a:p>
          <a:p>
            <a:endParaRPr lang="en-US" dirty="0"/>
          </a:p>
          <a:p>
            <a:r>
              <a:rPr lang="en-US" dirty="0" smtClean="0"/>
              <a:t>(London / Cambridge)</a:t>
            </a:r>
            <a:endParaRPr lang="en-US" dirty="0"/>
          </a:p>
        </p:txBody>
      </p:sp>
      <p:sp>
        <p:nvSpPr>
          <p:cNvPr id="6" name="Right Bracket 5"/>
          <p:cNvSpPr/>
          <p:nvPr/>
        </p:nvSpPr>
        <p:spPr>
          <a:xfrm>
            <a:off x="6490753" y="2821807"/>
            <a:ext cx="503941" cy="330435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94694" y="2096848"/>
            <a:ext cx="1834343" cy="369332"/>
          </a:xfrm>
          <a:prstGeom prst="rect">
            <a:avLst/>
          </a:prstGeom>
          <a:solidFill>
            <a:srgbClr val="CCFFCC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</a:rPr>
              <a:t>Tathiana</a:t>
            </a:r>
            <a:r>
              <a:rPr lang="en-US" b="1" dirty="0" smtClean="0">
                <a:solidFill>
                  <a:srgbClr val="000000"/>
                </a:solidFill>
              </a:rPr>
              <a:t> Santana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91360" y="2466180"/>
            <a:ext cx="1203336" cy="16020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261" y="5081946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Cambridge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1575" y="5606167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London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78599" y="1232665"/>
            <a:ext cx="167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Friends from home town</a:t>
            </a:r>
            <a:endParaRPr lang="en-US" dirty="0"/>
          </a:p>
        </p:txBody>
      </p:sp>
      <p:sp>
        <p:nvSpPr>
          <p:cNvPr id="16" name="Left Bracket 15"/>
          <p:cNvSpPr/>
          <p:nvPr/>
        </p:nvSpPr>
        <p:spPr>
          <a:xfrm>
            <a:off x="1791326" y="4345199"/>
            <a:ext cx="247295" cy="212480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40193" y="1878997"/>
            <a:ext cx="135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1420" y="4529866"/>
            <a:ext cx="175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Portugal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261" y="4068201"/>
            <a:ext cx="12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Science</a:t>
            </a:r>
            <a:endParaRPr lang="en-US" b="1" dirty="0"/>
          </a:p>
        </p:txBody>
      </p:sp>
      <p:sp>
        <p:nvSpPr>
          <p:cNvPr id="21" name="Right Bracket 20"/>
          <p:cNvSpPr/>
          <p:nvPr/>
        </p:nvSpPr>
        <p:spPr>
          <a:xfrm rot="16200000">
            <a:off x="5332673" y="1842275"/>
            <a:ext cx="503941" cy="124780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7200" y="3468138"/>
            <a:ext cx="1334126" cy="369332"/>
          </a:xfrm>
          <a:prstGeom prst="rect">
            <a:avLst/>
          </a:prstGeom>
          <a:solidFill>
            <a:srgbClr val="B3A2C7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Tom Carroll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451349" y="3837470"/>
            <a:ext cx="927250" cy="600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1734" y="2858855"/>
            <a:ext cx="171339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Rob </a:t>
            </a:r>
            <a:r>
              <a:rPr lang="en-US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Beagrie</a:t>
            </a:r>
            <a:endParaRPr lang="en-US" dirty="0"/>
          </a:p>
        </p:txBody>
      </p:sp>
      <p:sp>
        <p:nvSpPr>
          <p:cNvPr id="24" name="Right Bracket 23"/>
          <p:cNvSpPr/>
          <p:nvPr/>
        </p:nvSpPr>
        <p:spPr>
          <a:xfrm rot="16200000">
            <a:off x="2750533" y="1644579"/>
            <a:ext cx="503941" cy="124780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892114" y="3168106"/>
            <a:ext cx="486485" cy="900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 (15 lines of code!)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4-15 at 17.03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68" y="1279427"/>
            <a:ext cx="4609944" cy="51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15 at 14.5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9" y="90021"/>
            <a:ext cx="78486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289" y="1312894"/>
            <a:ext cx="8227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http://www.bioconductor.org/packages/release/bioc/html/</a:t>
            </a:r>
            <a:r>
              <a:rPr lang="en-US" dirty="0" smtClean="0">
                <a:hlinkClick r:id="rId4"/>
              </a:rPr>
              <a:t>RedeR.html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Picture 1" descr="grap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16" y="1959225"/>
            <a:ext cx="6898173" cy="47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928737"/>
            <a:ext cx="759653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 smtClean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1661461"/>
            <a:ext cx="8229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Identify key drivers of cancer: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How acquired mutations initiate the neoplastic process and ultimately lead to malignant disease?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Expression: microarray, RNA-seq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integration: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Gene IDs can be </a:t>
            </a:r>
            <a:r>
              <a:rPr lang="en-US" dirty="0"/>
              <a:t>u</a:t>
            </a:r>
            <a:r>
              <a:rPr lang="en-US" dirty="0" smtClean="0"/>
              <a:t>sed as anchors for integrating different </a:t>
            </a:r>
            <a:r>
              <a:rPr lang="en-US" dirty="0" err="1" smtClean="0"/>
              <a:t>omics</a:t>
            </a:r>
            <a:r>
              <a:rPr lang="en-US" dirty="0" smtClean="0"/>
              <a:t> datasets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What genes? What pathways</a:t>
            </a:r>
            <a:r>
              <a:rPr lang="en-US" dirty="0" smtClean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SNP data (</a:t>
            </a:r>
            <a:r>
              <a:rPr lang="en-US" dirty="0" err="1" smtClean="0"/>
              <a:t>eQTLs</a:t>
            </a:r>
            <a:r>
              <a:rPr lang="en-US" dirty="0" smtClean="0"/>
              <a:t>) - How </a:t>
            </a:r>
            <a:r>
              <a:rPr lang="en-US" dirty="0"/>
              <a:t>do genetic variants, each with small effects, contribute to cancer </a:t>
            </a:r>
            <a:r>
              <a:rPr lang="en-US" dirty="0" smtClean="0"/>
              <a:t>susceptibility?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943412" y="4432627"/>
            <a:ext cx="3755236" cy="223086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566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Network-based approach </a:t>
            </a:r>
            <a:r>
              <a:rPr lang="en-US" dirty="0"/>
              <a:t>to identify genes and pathways involved in cancer</a:t>
            </a:r>
          </a:p>
        </p:txBody>
      </p:sp>
    </p:spTree>
    <p:extLst>
      <p:ext uri="{BB962C8B-B14F-4D97-AF65-F5344CB8AC3E}">
        <p14:creationId xmlns:p14="http://schemas.microsoft.com/office/powerpoint/2010/main" val="11539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233890" y="1676462"/>
            <a:ext cx="2907640" cy="5194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08925" y="1689163"/>
            <a:ext cx="2966263" cy="51481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1709841"/>
            <a:ext cx="3408925" cy="51481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3470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Research overview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47708" y="1709841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Breast cancer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948624" y="1794293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Lung cancer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58867" y="1732274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Pancreatic cancer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760994" y="1008292"/>
            <a:ext cx="421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Unpublished</a:t>
            </a:r>
            <a:endParaRPr lang="en-US" sz="2400" i="1" dirty="0"/>
          </a:p>
        </p:txBody>
      </p:sp>
      <p:cxnSp>
        <p:nvCxnSpPr>
          <p:cNvPr id="5" name="Elbow Connector 4"/>
          <p:cNvCxnSpPr/>
          <p:nvPr/>
        </p:nvCxnSpPr>
        <p:spPr>
          <a:xfrm rot="5400000" flipH="1" flipV="1">
            <a:off x="6486022" y="287934"/>
            <a:ext cx="12700" cy="2789757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44696" y="3628199"/>
            <a:ext cx="3014171" cy="2213034"/>
          </a:xfrm>
          <a:prstGeom prst="rect">
            <a:avLst/>
          </a:prstGeom>
        </p:spPr>
      </p:pic>
      <p:pic>
        <p:nvPicPr>
          <p:cNvPr id="7" name="Picture 6" descr="Screen Shot 2015-04-15 at 20.42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" y="2390666"/>
            <a:ext cx="3168167" cy="1034967"/>
          </a:xfrm>
          <a:prstGeom prst="rect">
            <a:avLst/>
          </a:prstGeom>
        </p:spPr>
      </p:pic>
      <p:pic>
        <p:nvPicPr>
          <p:cNvPr id="12" name="Picture 11" descr="Network_Pancreas_Complete_166TFs_colo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45" y="3628198"/>
            <a:ext cx="2824965" cy="22130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17195" y="2502303"/>
            <a:ext cx="275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Master regulators of KRAS response in PDAC </a:t>
            </a:r>
            <a:r>
              <a:rPr lang="en-US" b="1" i="1" dirty="0" err="1" smtClean="0"/>
              <a:t>tumours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75188" y="2502303"/>
            <a:ext cx="276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Critical TFs associated to squamous lung cancer risk</a:t>
            </a:r>
            <a:endParaRPr lang="en-US" b="1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92372" y="3653445"/>
            <a:ext cx="2555428" cy="2187787"/>
            <a:chOff x="0" y="885251"/>
            <a:chExt cx="9144000" cy="5881955"/>
          </a:xfrm>
        </p:grpSpPr>
        <p:pic>
          <p:nvPicPr>
            <p:cNvPr id="16" name="Picture 15" descr="Screen Shot 2014-10-28 at 16.50.0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85251"/>
              <a:ext cx="9144000" cy="588195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339036" y="355374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61411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65755" y="2407675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164383" y="4358949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113444" y="221147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8089" y="15576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815502" y="181194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403249" y="1671835"/>
              <a:ext cx="499427" cy="392395"/>
            </a:xfrm>
            <a:prstGeom prst="ellipse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69093" y="290609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471903" y="4162751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704766" y="260387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682228" y="242352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39671" y="535420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996572" y="294176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575770" y="232364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43469" y="32883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541099" y="461479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2067" y="3749944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199910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4612" y="887005"/>
              <a:ext cx="2117866" cy="181588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07936" y="885252"/>
              <a:ext cx="2431634" cy="2137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4696" y="5982768"/>
            <a:ext cx="287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ESR1, GATA3, FOXA1, SPDEF, </a:t>
            </a:r>
            <a:r>
              <a:rPr lang="en-US" i="1" dirty="0"/>
              <a:t>PTTG1</a:t>
            </a:r>
            <a:r>
              <a:rPr lang="en-US" i="1" dirty="0" smtClean="0"/>
              <a:t> 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3617195" y="5980722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TEAD3, GLI3, </a:t>
            </a:r>
            <a:r>
              <a:rPr lang="en-US" i="1" dirty="0" smtClean="0"/>
              <a:t>PRRX1, TWIST1  and RELA, </a:t>
            </a:r>
            <a:r>
              <a:rPr lang="en-US" i="1" dirty="0" err="1" smtClean="0"/>
              <a:t>etc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6555377" y="6027788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AR, IRF1, STAT3 and RFX5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94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Breast cancer and FGFR2 amplification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8800" y="1075167"/>
            <a:ext cx="812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FGFR2 gene is a mediator of breast cancer </a:t>
            </a:r>
            <a:r>
              <a:rPr lang="en-US" dirty="0" smtClean="0"/>
              <a:t>risk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FGFR2 gene encodes a </a:t>
            </a:r>
            <a:r>
              <a:rPr lang="en-US" dirty="0"/>
              <a:t> </a:t>
            </a:r>
            <a:r>
              <a:rPr lang="en-US" dirty="0" smtClean="0"/>
              <a:t>tyrosine </a:t>
            </a:r>
            <a:r>
              <a:rPr lang="en-US" dirty="0"/>
              <a:t>kinase receptor.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Top </a:t>
            </a:r>
            <a:r>
              <a:rPr lang="en-US" dirty="0"/>
              <a:t>GWAS hit </a:t>
            </a:r>
            <a:r>
              <a:rPr lang="en-US" dirty="0" smtClean="0"/>
              <a:t>rs2981578 lie </a:t>
            </a:r>
            <a:r>
              <a:rPr lang="en-US" dirty="0"/>
              <a:t>in </a:t>
            </a:r>
            <a:r>
              <a:rPr lang="en-US" dirty="0" smtClean="0"/>
              <a:t>intron2 </a:t>
            </a:r>
            <a:r>
              <a:rPr lang="en-US" dirty="0"/>
              <a:t>10q26 </a:t>
            </a:r>
            <a:r>
              <a:rPr lang="en-US" dirty="0" smtClean="0"/>
              <a:t>of FGFR2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Fibroblast growth </a:t>
            </a:r>
            <a:r>
              <a:rPr lang="en-US" dirty="0"/>
              <a:t>factors can act as oncogenes in murine </a:t>
            </a:r>
            <a:r>
              <a:rPr lang="en-US" dirty="0" smtClean="0"/>
              <a:t>mammary cancers FGFR2is </a:t>
            </a:r>
            <a:r>
              <a:rPr lang="en-US" dirty="0"/>
              <a:t>amplified </a:t>
            </a:r>
            <a:r>
              <a:rPr lang="en-US" dirty="0" smtClean="0"/>
              <a:t>and over</a:t>
            </a:r>
            <a:r>
              <a:rPr lang="en-US" dirty="0"/>
              <a:t>-expressed in </a:t>
            </a:r>
            <a:r>
              <a:rPr lang="en-US" dirty="0" smtClean="0"/>
              <a:t>5-10</a:t>
            </a:r>
            <a:r>
              <a:rPr lang="en-US" dirty="0"/>
              <a:t>% of human breast </a:t>
            </a:r>
            <a:r>
              <a:rPr lang="en-US" dirty="0" err="1" smtClean="0"/>
              <a:t>tumours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Although </a:t>
            </a:r>
            <a:r>
              <a:rPr lang="en-US" dirty="0"/>
              <a:t>consistently the ‘top hit’ in GWAS, we still have little knowledge of the cellular pathways that are perturbed in cancer predisposition. </a:t>
            </a:r>
          </a:p>
          <a:p>
            <a:endParaRPr lang="en-US" dirty="0"/>
          </a:p>
          <a:p>
            <a:r>
              <a:rPr lang="en-US" dirty="0"/>
              <a:t>Aim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</a:t>
            </a:r>
            <a:r>
              <a:rPr lang="en-US" dirty="0" smtClean="0"/>
              <a:t>ncover </a:t>
            </a:r>
            <a:r>
              <a:rPr lang="en-US" dirty="0"/>
              <a:t>the molecular mechanism underlying breast cancer risk.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Identifying TFs </a:t>
            </a:r>
            <a:r>
              <a:rPr lang="en-US" dirty="0"/>
              <a:t>acting as </a:t>
            </a:r>
            <a:r>
              <a:rPr lang="en-US" dirty="0" smtClean="0"/>
              <a:t>MR </a:t>
            </a:r>
            <a:r>
              <a:rPr lang="en-US" dirty="0"/>
              <a:t>of the FGFR2 response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139"/>
          <a:stretch/>
        </p:blipFill>
        <p:spPr>
          <a:xfrm>
            <a:off x="2061882" y="4138706"/>
            <a:ext cx="4601883" cy="2753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3411" y="4347882"/>
            <a:ext cx="200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FGFR2; CASP8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95811" y="5292165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PTEN; CHEK2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7860" y="5491772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PALB2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42447" y="5709310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36988" y="5414683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BRCA1/2; TP53; RB1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202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Stimulation of FGFR2 expression in MCF7 (ER+) breast cancer cell lines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1" y="3812675"/>
            <a:ext cx="19782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breast cancer dataset of gene expression measurements over ~2000 breast tumors</a:t>
            </a:r>
            <a:endParaRPr lang="en-US" dirty="0"/>
          </a:p>
        </p:txBody>
      </p:sp>
      <p:pic>
        <p:nvPicPr>
          <p:cNvPr id="2" name="Picture 1" descr="Screen Shot 2015-04-15 at 19.45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6" y="2062913"/>
            <a:ext cx="4991618" cy="1273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534" y="3409264"/>
            <a:ext cx="6155994" cy="34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8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4-15 at 20.42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226"/>
            <a:ext cx="4990165" cy="1630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7668"/>
          <a:stretch/>
        </p:blipFill>
        <p:spPr>
          <a:xfrm>
            <a:off x="4039291" y="1637273"/>
            <a:ext cx="4936115" cy="44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Pancreatic Cancer and KRAS mutations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600302" y="3856135"/>
            <a:ext cx="5259200" cy="3001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3764" y="3878362"/>
            <a:ext cx="1981399" cy="92333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KRAS mutation is sufficient to initiate </a:t>
            </a:r>
            <a:r>
              <a:rPr lang="en-US" dirty="0" err="1"/>
              <a:t>n</a:t>
            </a:r>
            <a:r>
              <a:rPr lang="en-US" dirty="0" err="1" smtClean="0"/>
              <a:t>eoplasia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2315163" y="4340027"/>
            <a:ext cx="1404430" cy="58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800" y="1075167"/>
            <a:ext cx="812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cases (&gt;90%), PDAC is initiated by oncogenic mutant KRAS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Lack of targeted therapies for KRAS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Through multiple effectors (PI3K/</a:t>
            </a:r>
            <a:r>
              <a:rPr lang="en-US" dirty="0" err="1"/>
              <a:t>mTOR</a:t>
            </a:r>
            <a:r>
              <a:rPr lang="en-US" dirty="0"/>
              <a:t> and MEK/ERK), KRAS regulates cell proliferation, and survival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KRAS is widely assumed to be </a:t>
            </a:r>
            <a:r>
              <a:rPr lang="en-US" dirty="0" err="1"/>
              <a:t>undruggable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Aim: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Understand oncogenic KRAS signaling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Identify </a:t>
            </a:r>
            <a:r>
              <a:rPr lang="en-US" dirty="0" err="1"/>
              <a:t>druggable</a:t>
            </a:r>
            <a:r>
              <a:rPr lang="en-US" dirty="0"/>
              <a:t> downstream effectors of oncogenic KRAS</a:t>
            </a:r>
          </a:p>
        </p:txBody>
      </p:sp>
    </p:spTree>
    <p:extLst>
      <p:ext uri="{BB962C8B-B14F-4D97-AF65-F5344CB8AC3E}">
        <p14:creationId xmlns:p14="http://schemas.microsoft.com/office/powerpoint/2010/main" val="181851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olcano-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29" y="761098"/>
            <a:ext cx="3406071" cy="3406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stacks_image_1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759"/>
            <a:ext cx="5256753" cy="120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173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Mouse model of KRAS activation </a:t>
            </a:r>
            <a:r>
              <a:rPr lang="en-US" dirty="0"/>
              <a:t>oncogenic </a:t>
            </a:r>
            <a:r>
              <a:rPr lang="en-US" dirty="0" err="1"/>
              <a:t>Kras</a:t>
            </a:r>
            <a:r>
              <a:rPr lang="en-US" dirty="0"/>
              <a:t> is capable of initiating </a:t>
            </a:r>
            <a:r>
              <a:rPr lang="en-US" dirty="0" smtClean="0"/>
              <a:t>PDAC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623526" y="2354282"/>
            <a:ext cx="646179" cy="289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32" y="3231227"/>
            <a:ext cx="68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PDAC datasets: 4 independent studies</a:t>
            </a:r>
            <a:endParaRPr lang="en-US" dirty="0"/>
          </a:p>
        </p:txBody>
      </p:sp>
      <p:pic>
        <p:nvPicPr>
          <p:cNvPr id="11" name="Picture 10" descr="Screen Shot 2014-07-27 at 19.50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397"/>
            <a:ext cx="6818310" cy="162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098" y="5189030"/>
            <a:ext cx="2281690" cy="1646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4389" y="5504227"/>
            <a:ext cx="3279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TF-targets network derived using </a:t>
            </a:r>
          </a:p>
          <a:p>
            <a:r>
              <a:rPr lang="en-US" dirty="0" smtClean="0"/>
              <a:t>Expression data from </a:t>
            </a:r>
            <a:r>
              <a:rPr lang="en-US" b="1" dirty="0" smtClean="0"/>
              <a:t>114 PDAC</a:t>
            </a:r>
          </a:p>
          <a:p>
            <a:r>
              <a:rPr lang="en-US" dirty="0" smtClean="0"/>
              <a:t>Human samples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0461" y="2643978"/>
            <a:ext cx="355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~11k orthologous genes in human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twork_Pancreas_Complete_166TFs_colo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3259"/>
            <a:ext cx="8551734" cy="5836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8409" y="1394245"/>
            <a:ext cx="1060526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GSEA (</a:t>
            </a:r>
            <a:r>
              <a:rPr lang="en-US" sz="1200" dirty="0" err="1" smtClean="0"/>
              <a:t>pvalue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13375"/>
            <a:ext cx="1988371" cy="199759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3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networks</a:t>
            </a:r>
            <a:br>
              <a:rPr lang="en-US" dirty="0" smtClean="0"/>
            </a:br>
            <a:r>
              <a:rPr lang="en-US" sz="3300" dirty="0" smtClean="0"/>
              <a:t>( = different types of maps functional interactions)</a:t>
            </a:r>
            <a:endParaRPr lang="en-US"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614624" y="1962816"/>
            <a:ext cx="315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Cell signaling pathways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794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regulatory networks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33997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16" y="3086401"/>
            <a:ext cx="2346821" cy="17346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37" y="2809279"/>
            <a:ext cx="3420458" cy="2011746"/>
          </a:xfrm>
          <a:prstGeom prst="rect">
            <a:avLst/>
          </a:prstGeom>
        </p:spPr>
      </p:pic>
      <p:pic>
        <p:nvPicPr>
          <p:cNvPr id="4" name="Picture 3" descr="Screen Shot 2015-04-14 at 11.52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0127"/>
            <a:ext cx="2620416" cy="2448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3372" y="2491626"/>
            <a:ext cx="482321" cy="466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308" y="5103673"/>
            <a:ext cx="38766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– Ordered </a:t>
            </a:r>
            <a:r>
              <a:rPr lang="en-US" dirty="0"/>
              <a:t>sequences of biochemical reactions in a cell</a:t>
            </a:r>
          </a:p>
          <a:p>
            <a:r>
              <a:rPr lang="en-US" dirty="0" smtClean="0"/>
              <a:t>– Changes </a:t>
            </a:r>
            <a:r>
              <a:rPr lang="en-US" dirty="0"/>
              <a:t>induced by </a:t>
            </a:r>
          </a:p>
          <a:p>
            <a:r>
              <a:rPr lang="en-US" dirty="0" smtClean="0"/>
              <a:t>Receptor (</a:t>
            </a:r>
            <a:r>
              <a:rPr lang="en-US" dirty="0"/>
              <a:t>protein that receives and </a:t>
            </a:r>
          </a:p>
          <a:p>
            <a:r>
              <a:rPr lang="en-US" dirty="0"/>
              <a:t>responds to a stimulus) activation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26996" y="4821025"/>
            <a:ext cx="3876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– Protein complexes</a:t>
            </a:r>
          </a:p>
          <a:p>
            <a:r>
              <a:rPr lang="en-US" dirty="0" smtClean="0"/>
              <a:t>- Protein interactions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8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225"/>
            <a:ext cx="5777950" cy="58047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7704" y="1864145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5004" y="26295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304" y="47250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82304" y="3957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4204" y="6243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5004" y="31448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62" y="37036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2304" y="4471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4762" y="4979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500" y="2400300"/>
            <a:ext cx="927100" cy="2165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7876" y="1556961"/>
            <a:ext cx="289194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Activation of oncogenic RAS </a:t>
            </a:r>
            <a:r>
              <a:rPr lang="en-US" dirty="0" smtClean="0"/>
              <a:t>involves: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activation of the transcription factor NF-</a:t>
            </a:r>
            <a:r>
              <a:rPr lang="en-US" dirty="0" err="1" smtClean="0"/>
              <a:t>kB</a:t>
            </a:r>
            <a:r>
              <a:rPr lang="en-US" dirty="0"/>
              <a:t> </a:t>
            </a:r>
            <a:r>
              <a:rPr lang="en-US" dirty="0" smtClean="0"/>
              <a:t>(RELA, PML, AEBP1, TRIM28, RUNX1)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mis</a:t>
            </a:r>
            <a:r>
              <a:rPr lang="en-US" dirty="0"/>
              <a:t>-regulation of pro- </a:t>
            </a:r>
            <a:r>
              <a:rPr lang="en-US" dirty="0" err="1"/>
              <a:t>liferation</a:t>
            </a:r>
            <a:r>
              <a:rPr lang="en-US" dirty="0"/>
              <a:t>/</a:t>
            </a:r>
            <a:r>
              <a:rPr lang="en-US" dirty="0" smtClean="0"/>
              <a:t>apoptosis (KLF5, KLF6, USF2, NFIB)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promotion </a:t>
            </a:r>
            <a:r>
              <a:rPr lang="en-US" dirty="0"/>
              <a:t>of </a:t>
            </a:r>
            <a:r>
              <a:rPr lang="en-US" dirty="0" smtClean="0"/>
              <a:t>angiogenesis</a:t>
            </a:r>
            <a:r>
              <a:rPr lang="en-US" dirty="0"/>
              <a:t> </a:t>
            </a:r>
            <a:r>
              <a:rPr lang="en-US" dirty="0" smtClean="0"/>
              <a:t>and stimulation </a:t>
            </a:r>
            <a:r>
              <a:rPr lang="en-US" dirty="0"/>
              <a:t>of invasion/</a:t>
            </a:r>
            <a:r>
              <a:rPr lang="en-US" dirty="0" smtClean="0"/>
              <a:t>metastasis (TWIST1, GLI3, TRIM29)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6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ules_string_coexp_merged_FORLY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t="16806" r="34339" b="17073"/>
          <a:stretch/>
        </p:blipFill>
        <p:spPr>
          <a:xfrm>
            <a:off x="4702121" y="2176823"/>
            <a:ext cx="4137079" cy="3777683"/>
          </a:xfrm>
          <a:prstGeom prst="rect">
            <a:avLst/>
          </a:prstGeom>
        </p:spPr>
      </p:pic>
      <p:pic>
        <p:nvPicPr>
          <p:cNvPr id="2" name="Picture 1" descr="Screen Shot 2014-07-27 at 23.54.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"/>
          <a:stretch/>
        </p:blipFill>
        <p:spPr>
          <a:xfrm>
            <a:off x="63779" y="2606756"/>
            <a:ext cx="5431692" cy="201907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Overview of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7514" y="3436831"/>
            <a:ext cx="14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7514" y="4690506"/>
            <a:ext cx="10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RELA/p65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95471" y="5496425"/>
            <a:ext cx="388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Experiments ongoing: </a:t>
            </a:r>
            <a:r>
              <a:rPr lang="en-US" dirty="0" smtClean="0"/>
              <a:t>IHC with </a:t>
            </a:r>
            <a:r>
              <a:rPr lang="en-US" dirty="0" err="1" smtClean="0"/>
              <a:t>phospho</a:t>
            </a:r>
            <a:r>
              <a:rPr lang="en-US" dirty="0" smtClean="0"/>
              <a:t>-specific Abs, </a:t>
            </a:r>
            <a:r>
              <a:rPr lang="en-US" dirty="0" err="1" smtClean="0"/>
              <a:t>phospho</a:t>
            </a:r>
            <a:r>
              <a:rPr lang="en-US" dirty="0" smtClean="0"/>
              <a:t> westerns, </a:t>
            </a:r>
            <a:r>
              <a:rPr lang="en-US" dirty="0" err="1" smtClean="0"/>
              <a:t>ChI-seq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Shivan</a:t>
            </a:r>
            <a:r>
              <a:rPr lang="en-US" b="1" dirty="0" smtClean="0"/>
              <a:t> </a:t>
            </a:r>
            <a:r>
              <a:rPr lang="en-US" b="1" dirty="0" err="1" smtClean="0"/>
              <a:t>Sivakumar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99593" y="2790500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NF-</a:t>
            </a:r>
            <a:r>
              <a:rPr lang="en-US" dirty="0" err="1" smtClean="0"/>
              <a:t>kB</a:t>
            </a:r>
            <a:r>
              <a:rPr lang="en-US" dirty="0" smtClean="0"/>
              <a:t>, PDAC </a:t>
            </a:r>
            <a:endParaRPr lang="en-US" dirty="0"/>
          </a:p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14" name="Picture 13" descr="Screen Shot 2014-07-27 at 20.1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3" y="4271474"/>
            <a:ext cx="4064000" cy="21024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826" y="4206423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RELA/p65. </a:t>
            </a:r>
            <a:endParaRPr lang="en-US" dirty="0"/>
          </a:p>
          <a:p>
            <a:r>
              <a:rPr lang="en-US" dirty="0" smtClean="0"/>
              <a:t>Lung, 2010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31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953" y="1216653"/>
            <a:ext cx="5495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has been shown that genetic deletion he RELA/p65 subunit of NF-</a:t>
            </a:r>
            <a:r>
              <a:rPr lang="en-US" dirty="0" err="1"/>
              <a:t>kB</a:t>
            </a:r>
            <a:r>
              <a:rPr lang="en-US" dirty="0"/>
              <a:t> is able to suppress KRAS-induced </a:t>
            </a:r>
            <a:r>
              <a:rPr lang="en-US" dirty="0" err="1"/>
              <a:t>tumorigenesis</a:t>
            </a:r>
            <a:r>
              <a:rPr lang="en-US" dirty="0"/>
              <a:t> in lung (</a:t>
            </a:r>
            <a:r>
              <a:rPr lang="en-US" dirty="0" err="1"/>
              <a:t>Bassères</a:t>
            </a:r>
            <a:r>
              <a:rPr lang="en-US" dirty="0"/>
              <a:t> et al, 2010).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6655" y="1107481"/>
            <a:ext cx="2872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 plays a role in the hippo pathway (kinase cascade that regulates cell proliferation, migration/invasion)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2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46909" y="1307619"/>
            <a:ext cx="8229600" cy="521171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Cigarette </a:t>
            </a:r>
            <a:r>
              <a:rPr lang="en-US" dirty="0"/>
              <a:t>smoking is a causative factor </a:t>
            </a:r>
            <a:r>
              <a:rPr lang="en-US" dirty="0" smtClean="0"/>
              <a:t>lung cancer </a:t>
            </a:r>
          </a:p>
          <a:p>
            <a:r>
              <a:rPr lang="en-US" dirty="0"/>
              <a:t>O</a:t>
            </a:r>
            <a:r>
              <a:rPr lang="en-US" dirty="0" smtClean="0"/>
              <a:t>nly ~15% of </a:t>
            </a:r>
            <a:r>
              <a:rPr lang="en-US" dirty="0"/>
              <a:t>smokers </a:t>
            </a:r>
            <a:r>
              <a:rPr lang="en-US" dirty="0" smtClean="0"/>
              <a:t>develop cancer</a:t>
            </a:r>
          </a:p>
          <a:p>
            <a:r>
              <a:rPr lang="en-US" dirty="0" smtClean="0"/>
              <a:t>Only 25% of smokers develop </a:t>
            </a:r>
            <a:r>
              <a:rPr lang="en-US" dirty="0"/>
              <a:t>chronic obstructive pulmonary disease (COPD)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Which smokers are at highest risk?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2" name="Picture 11" descr="Jean MacHD:Users:jam43:Desktop:Screen Shot 2015-03-09 at 10.59.0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89" y="3910220"/>
            <a:ext cx="6148074" cy="2705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Jean MacHD:Users:jam43:Desktop:Screen Shot 2015-03-12 at 11.36.5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1" y="1577989"/>
            <a:ext cx="7219719" cy="46185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905826" y="1756245"/>
            <a:ext cx="37809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we obtain a gene expression ‘readout’ of these SNPs?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5827" y="2392988"/>
            <a:ext cx="423817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How heterogeneous are the mechanisms through which SNPs work?</a:t>
            </a:r>
          </a:p>
        </p:txBody>
      </p:sp>
      <p:sp>
        <p:nvSpPr>
          <p:cNvPr id="5" name="Rectangle 4"/>
          <p:cNvSpPr/>
          <p:nvPr/>
        </p:nvSpPr>
        <p:spPr>
          <a:xfrm>
            <a:off x="4924849" y="3060077"/>
            <a:ext cx="4004976" cy="92333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Can gene expression ‘readout’ of SNPs be extended to include the effects of interaction with exposures?</a:t>
            </a:r>
          </a:p>
        </p:txBody>
      </p:sp>
    </p:spTree>
    <p:extLst>
      <p:ext uri="{BB962C8B-B14F-4D97-AF65-F5344CB8AC3E}">
        <p14:creationId xmlns:p14="http://schemas.microsoft.com/office/powerpoint/2010/main" val="32042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" b="58449"/>
          <a:stretch/>
        </p:blipFill>
        <p:spPr>
          <a:xfrm>
            <a:off x="457200" y="1370349"/>
            <a:ext cx="8229600" cy="2139078"/>
          </a:xfrm>
        </p:spPr>
      </p:pic>
      <p:sp>
        <p:nvSpPr>
          <p:cNvPr id="4" name="TextBox 3"/>
          <p:cNvSpPr txBox="1"/>
          <p:nvPr/>
        </p:nvSpPr>
        <p:spPr>
          <a:xfrm>
            <a:off x="651651" y="3995677"/>
            <a:ext cx="2406096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123 risk SNPs</a:t>
            </a:r>
          </a:p>
          <a:p>
            <a:r>
              <a:rPr lang="en-US" dirty="0" smtClean="0"/>
              <a:t>(TRICL consortium)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15q25.1 (</a:t>
            </a:r>
            <a:r>
              <a:rPr lang="en-US" dirty="0"/>
              <a:t>nicotinic acetylcholine </a:t>
            </a:r>
            <a:r>
              <a:rPr lang="en-US" dirty="0" smtClean="0"/>
              <a:t>receptors)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6p21.33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5p15.33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3q28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6629" y="3969170"/>
            <a:ext cx="240609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profiling from large airway epithelium </a:t>
            </a:r>
            <a:r>
              <a:rPr lang="en-US" smtClean="0"/>
              <a:t>from 163 </a:t>
            </a:r>
            <a:r>
              <a:rPr lang="en-US" dirty="0" smtClean="0"/>
              <a:t>individuals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r>
              <a:rPr lang="en-US" dirty="0" smtClean="0">
                <a:solidFill>
                  <a:srgbClr val="292934"/>
                </a:solidFill>
              </a:rPr>
              <a:t>(</a:t>
            </a:r>
            <a:r>
              <a:rPr lang="en-US" dirty="0" err="1" smtClean="0">
                <a:solidFill>
                  <a:srgbClr val="292934"/>
                </a:solidFill>
              </a:rPr>
              <a:t>Spira</a:t>
            </a:r>
            <a:r>
              <a:rPr lang="en-US" dirty="0" smtClean="0">
                <a:solidFill>
                  <a:srgbClr val="292934"/>
                </a:solidFill>
              </a:rPr>
              <a:t> et al., 2007)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02778" y="4026983"/>
            <a:ext cx="24060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eQTLs</a:t>
            </a:r>
            <a:r>
              <a:rPr lang="en-US" dirty="0" smtClean="0"/>
              <a:t> obtained from 1,111 cases genotyped and profiled (Lung parenchyma samples from non-neoplastic tissue)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2" name="Picture 31" descr="Screen Shot 2014-10-28 at 16.5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51"/>
            <a:ext cx="9144000" cy="588195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339036" y="355374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761411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5755" y="2407675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64383" y="4358949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13444" y="221147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298089" y="15576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15502" y="181194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403249" y="1671835"/>
            <a:ext cx="499427" cy="392395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169093" y="290609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71903" y="4162751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04766" y="260387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82228" y="242352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39671" y="535420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96572" y="294176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575770" y="232364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43469" y="32883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41099" y="461479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82067" y="3749944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199910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87247" y="6146734"/>
            <a:ext cx="165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Respond to inflammation</a:t>
            </a:r>
            <a:endParaRPr lang="en-US" sz="1400" dirty="0"/>
          </a:p>
        </p:txBody>
      </p:sp>
      <p:sp>
        <p:nvSpPr>
          <p:cNvPr id="53" name="Left Brace 52"/>
          <p:cNvSpPr/>
          <p:nvPr/>
        </p:nvSpPr>
        <p:spPr>
          <a:xfrm rot="19018838">
            <a:off x="472384" y="2443610"/>
            <a:ext cx="1185996" cy="3355987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84024" y="5161825"/>
            <a:ext cx="2375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Development </a:t>
            </a:r>
            <a:r>
              <a:rPr lang="en-US" sz="1400" dirty="0"/>
              <a:t>&amp; Differentiation (HOXA2, HOXA5, PAX7, HAND1, LMX1B, NEUROD1, </a:t>
            </a:r>
            <a:r>
              <a:rPr lang="en-US" sz="1400" dirty="0" smtClean="0"/>
              <a:t>KLF7)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TGFb</a:t>
            </a:r>
            <a:r>
              <a:rPr lang="en-US" sz="1400" dirty="0" smtClean="0"/>
              <a:t> pathway (THBS3)</a:t>
            </a:r>
            <a:endParaRPr lang="en-US" sz="1400" dirty="0"/>
          </a:p>
        </p:txBody>
      </p:sp>
      <p:sp>
        <p:nvSpPr>
          <p:cNvPr id="55" name="Left Brace 54"/>
          <p:cNvSpPr/>
          <p:nvPr/>
        </p:nvSpPr>
        <p:spPr>
          <a:xfrm rot="19018838">
            <a:off x="4817669" y="4600376"/>
            <a:ext cx="907797" cy="2748792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014612" y="887005"/>
            <a:ext cx="2117866" cy="218521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Physical interactions</a:t>
            </a:r>
          </a:p>
          <a:p>
            <a:r>
              <a:rPr lang="en-US" sz="1600" dirty="0" smtClean="0"/>
              <a:t>Co-expression </a:t>
            </a:r>
          </a:p>
          <a:p>
            <a:r>
              <a:rPr lang="en-US" sz="1600" dirty="0" smtClean="0"/>
              <a:t>(This study)</a:t>
            </a:r>
          </a:p>
          <a:p>
            <a:endParaRPr lang="en-US" sz="800" dirty="0"/>
          </a:p>
          <a:p>
            <a:r>
              <a:rPr lang="en-US" sz="1600" dirty="0" smtClean="0"/>
              <a:t>Transcription factors</a:t>
            </a:r>
          </a:p>
          <a:p>
            <a:endParaRPr lang="en-US" sz="800" dirty="0" smtClean="0"/>
          </a:p>
          <a:p>
            <a:r>
              <a:rPr lang="en-US" sz="1600" dirty="0" smtClean="0"/>
              <a:t>Target genes (also </a:t>
            </a:r>
            <a:r>
              <a:rPr lang="en-US" sz="1600" dirty="0" err="1" smtClean="0"/>
              <a:t>eQTLs</a:t>
            </a:r>
            <a:r>
              <a:rPr lang="en-US" sz="1600" dirty="0" smtClean="0"/>
              <a:t>)</a:t>
            </a:r>
          </a:p>
          <a:p>
            <a:endParaRPr lang="en-US" sz="800" dirty="0" smtClean="0"/>
          </a:p>
          <a:p>
            <a:r>
              <a:rPr lang="en-US" sz="1600" dirty="0" smtClean="0"/>
              <a:t>Literature</a:t>
            </a:r>
            <a:endParaRPr lang="en-US" sz="16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717018" y="1357564"/>
            <a:ext cx="297594" cy="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00309" y="1121638"/>
            <a:ext cx="29759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717018" y="1789521"/>
            <a:ext cx="264176" cy="254265"/>
          </a:xfrm>
          <a:prstGeom prst="ellipse">
            <a:avLst/>
          </a:prstGeom>
          <a:solidFill>
            <a:srgbClr val="292934"/>
          </a:solidFill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733727" y="2169263"/>
            <a:ext cx="264176" cy="2542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607936" y="885252"/>
            <a:ext cx="2431634" cy="21375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981194" y="3022812"/>
            <a:ext cx="20583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molecular mechanisms by which inflammation promotes cancer development are still being uncovered </a:t>
            </a:r>
          </a:p>
        </p:txBody>
      </p:sp>
      <p:sp>
        <p:nvSpPr>
          <p:cNvPr id="63" name="Oval 62"/>
          <p:cNvSpPr/>
          <p:nvPr/>
        </p:nvSpPr>
        <p:spPr>
          <a:xfrm>
            <a:off x="6753435" y="2738739"/>
            <a:ext cx="264176" cy="2542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Network-based analysis provide a way of </a:t>
            </a:r>
            <a:r>
              <a:rPr lang="en-US" sz="2800" dirty="0" smtClean="0"/>
              <a:t>understanding </a:t>
            </a:r>
            <a:r>
              <a:rPr lang="en-US" sz="2800" dirty="0"/>
              <a:t>the molecular pathways and mechanisms triggered by </a:t>
            </a:r>
            <a:r>
              <a:rPr lang="en-US" sz="2800" dirty="0" smtClean="0"/>
              <a:t>a cellular response (FGFR2, oncogenic RAS)</a:t>
            </a:r>
            <a:endParaRPr lang="en-US" sz="2600" dirty="0" smtClean="0">
              <a:cs typeface="Calibri"/>
            </a:endParaRP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New way </a:t>
            </a:r>
            <a:r>
              <a:rPr lang="en-US" sz="3000" dirty="0">
                <a:cs typeface="Calibri"/>
              </a:rPr>
              <a:t>of mapping </a:t>
            </a:r>
            <a:r>
              <a:rPr lang="en-US" sz="3000" dirty="0" smtClean="0">
                <a:cs typeface="Calibri"/>
              </a:rPr>
              <a:t>lung cancer GWAS </a:t>
            </a:r>
            <a:r>
              <a:rPr lang="en-US" sz="3000" dirty="0">
                <a:cs typeface="Calibri"/>
              </a:rPr>
              <a:t>hits onto a regulatory </a:t>
            </a:r>
            <a:r>
              <a:rPr lang="en-US" sz="3000" dirty="0" smtClean="0">
                <a:cs typeface="Calibri"/>
              </a:rPr>
              <a:t>network – may provide a way of </a:t>
            </a:r>
            <a:r>
              <a:rPr lang="en-US" sz="3000" dirty="0">
                <a:cs typeface="Calibri"/>
              </a:rPr>
              <a:t>identifying new </a:t>
            </a:r>
            <a:r>
              <a:rPr lang="ja-JP" altLang="en-US" sz="3000" dirty="0">
                <a:cs typeface="Calibri"/>
              </a:rPr>
              <a:t>‘</a:t>
            </a:r>
            <a:r>
              <a:rPr lang="en-US" altLang="ja-JP" sz="3000" dirty="0">
                <a:cs typeface="Calibri"/>
              </a:rPr>
              <a:t>risk </a:t>
            </a:r>
            <a:r>
              <a:rPr lang="en-US" altLang="ja-JP" sz="3000" dirty="0" smtClean="0">
                <a:cs typeface="Calibri"/>
              </a:rPr>
              <a:t>TFs’</a:t>
            </a: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Can we identify the biological mechanisms/pathways that confer risk?</a:t>
            </a:r>
          </a:p>
          <a:p>
            <a:pPr lvl="2"/>
            <a:r>
              <a:rPr lang="en-US" dirty="0" smtClean="0"/>
              <a:t>Can we provide a means to identify genetically susceptible individuals who may be ‘more’ at risk of the adverse effects of smoking?</a:t>
            </a:r>
          </a:p>
        </p:txBody>
      </p:sp>
    </p:spTree>
    <p:extLst>
      <p:ext uri="{BB962C8B-B14F-4D97-AF65-F5344CB8AC3E}">
        <p14:creationId xmlns:p14="http://schemas.microsoft.com/office/powerpoint/2010/main" val="2393275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page where the material can be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dirty="0" smtClean="0"/>
              <a:t>Slides and code: </a:t>
            </a:r>
          </a:p>
          <a:p>
            <a:r>
              <a:rPr lang="en-US" sz="3000" dirty="0">
                <a:hlinkClick r:id="rId3"/>
              </a:rPr>
              <a:t>https://github.com/InesdeSantiago/</a:t>
            </a:r>
            <a:r>
              <a:rPr lang="en-US" sz="3000" dirty="0" smtClean="0">
                <a:hlinkClick r:id="rId3"/>
              </a:rPr>
              <a:t>NetworkAnalysisTalk_April2015/</a:t>
            </a:r>
            <a:endParaRPr lang="en-US" sz="3000" dirty="0" smtClean="0"/>
          </a:p>
          <a:p>
            <a:endParaRPr lang="en-US" sz="3000" dirty="0" smtClean="0"/>
          </a:p>
        </p:txBody>
      </p:sp>
      <p:pic>
        <p:nvPicPr>
          <p:cNvPr id="3" name="Picture 2" descr="images-inde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142" y="3480411"/>
            <a:ext cx="3187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8" y="2160289"/>
            <a:ext cx="4018794" cy="2692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278" y="1513958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Florian Markowetz</a:t>
            </a:r>
          </a:p>
          <a:p>
            <a:r>
              <a:rPr lang="en-US" dirty="0" smtClean="0"/>
              <a:t>(network analysis)</a:t>
            </a:r>
            <a:endParaRPr lang="en-US" dirty="0"/>
          </a:p>
        </p:txBody>
      </p:sp>
      <p:pic>
        <p:nvPicPr>
          <p:cNvPr id="9" name="Picture 8" descr="2015-03-25 05.44.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06" y="2310789"/>
            <a:ext cx="3590123" cy="26925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5506" y="1650806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Bruce Ponder (Lung cancer)</a:t>
            </a:r>
          </a:p>
          <a:p>
            <a:r>
              <a:rPr lang="en-US" dirty="0" smtClean="0"/>
              <a:t>Kerstin Meyer  (Breast cancer)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029" y="1868182"/>
            <a:ext cx="965200" cy="1155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22914" y="1221825"/>
            <a:ext cx="18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Mauro Castro (RTN package)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000" y="1968374"/>
            <a:ext cx="1016000" cy="1358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13370" y="1500566"/>
            <a:ext cx="230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Shivan</a:t>
            </a:r>
            <a:r>
              <a:rPr lang="en-US" dirty="0"/>
              <a:t> </a:t>
            </a:r>
            <a:r>
              <a:rPr lang="en-US" dirty="0" err="1" smtClean="0"/>
              <a:t>Sivakumar</a:t>
            </a:r>
            <a:r>
              <a:rPr lang="en-US" dirty="0" smtClean="0"/>
              <a:t> (Pancreatic cancer)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8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-1" y="5663574"/>
            <a:ext cx="9160078" cy="10723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25515" y="5812613"/>
            <a:ext cx="5021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duster"/>
                <a:cs typeface="Chalkduster"/>
              </a:rPr>
              <a:t>Integrative solutions: </a:t>
            </a:r>
            <a:endParaRPr lang="en-US" dirty="0"/>
          </a:p>
          <a:p>
            <a:r>
              <a:rPr lang="en-US" dirty="0" smtClean="0"/>
              <a:t>include </a:t>
            </a:r>
            <a:r>
              <a:rPr lang="en-US" dirty="0"/>
              <a:t>also </a:t>
            </a:r>
            <a:r>
              <a:rPr lang="en-US" dirty="0" err="1" smtClean="0"/>
              <a:t>miRTarBases</a:t>
            </a:r>
            <a:r>
              <a:rPr lang="en-US" dirty="0" smtClean="0"/>
              <a:t>, </a:t>
            </a:r>
            <a:r>
              <a:rPr lang="en-US" dirty="0" err="1" smtClean="0"/>
              <a:t>drugBank</a:t>
            </a:r>
            <a:r>
              <a:rPr lang="en-US" dirty="0" smtClean="0"/>
              <a:t>, </a:t>
            </a:r>
            <a:r>
              <a:rPr lang="en-US" dirty="0" err="1" smtClean="0"/>
              <a:t>PhosphoSite</a:t>
            </a:r>
            <a:r>
              <a:rPr lang="en-US" dirty="0" smtClean="0"/>
              <a:t> Kinase-substrate, </a:t>
            </a:r>
            <a:r>
              <a:rPr lang="en-US" dirty="0" err="1" smtClean="0"/>
              <a:t>Transfac</a:t>
            </a:r>
            <a:r>
              <a:rPr lang="en-US" dirty="0" smtClean="0"/>
              <a:t>, GEO datasets,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77" y="973081"/>
            <a:ext cx="9127923" cy="5391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66879" y="4173344"/>
            <a:ext cx="7693198" cy="13242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49074" y="2633614"/>
            <a:ext cx="7711003" cy="15397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36237" y="1522251"/>
            <a:ext cx="7723840" cy="111136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Sources of 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9872" y="1672350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Cell-signaling </a:t>
            </a:r>
          </a:p>
          <a:p>
            <a:pPr algn="ctr"/>
            <a:r>
              <a:rPr lang="en-US" dirty="0" smtClean="0"/>
              <a:t>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9725" y="2963754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</a:t>
            </a:r>
          </a:p>
          <a:p>
            <a:pPr algn="ctr"/>
            <a:r>
              <a:rPr lang="en-US" dirty="0" smtClean="0"/>
              <a:t>regulatory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4468" y="4533436"/>
            <a:ext cx="226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3651" y="1098397"/>
            <a:ext cx="448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Examples of how to get it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0040" y="2821208"/>
            <a:ext cx="5037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Directly from TF ChIP-seq 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From TFBS predictions (motifs)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Network inference from gene expression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9560" y="4119500"/>
            <a:ext cx="5037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Yeast-2-hybrid (Y2H) screens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Affinity </a:t>
            </a:r>
            <a:r>
              <a:rPr lang="en-US" dirty="0"/>
              <a:t>purification </a:t>
            </a:r>
            <a:r>
              <a:rPr lang="en-US" dirty="0" smtClean="0"/>
              <a:t>mass spectrometry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 </a:t>
            </a:r>
            <a:r>
              <a:rPr lang="en-US" dirty="0" err="1" smtClean="0"/>
              <a:t>Coimmunoprecipitation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Text-mining from the literature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10040" y="1522251"/>
            <a:ext cx="5070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Experimental </a:t>
            </a:r>
            <a:r>
              <a:rPr lang="en-US" dirty="0"/>
              <a:t>knowledge on metabolism and various other functions of the </a:t>
            </a:r>
            <a:r>
              <a:rPr lang="en-US" dirty="0" smtClean="0"/>
              <a:t>cell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by </a:t>
            </a:r>
            <a:r>
              <a:rPr lang="en-US" dirty="0"/>
              <a:t>large scale multiple perturbation data (Sachs et al Science 2005)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51664" y="1142922"/>
            <a:ext cx="301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Network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55" y="939656"/>
            <a:ext cx="138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Data base</a:t>
            </a:r>
            <a:endParaRPr lang="en-US" dirty="0">
              <a:latin typeface="Chalkduster"/>
              <a:cs typeface="Chalkduste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49559" y="973080"/>
            <a:ext cx="0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36237" y="973080"/>
            <a:ext cx="30642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6855"/>
          <a:stretch/>
        </p:blipFill>
        <p:spPr>
          <a:xfrm>
            <a:off x="-1" y="2427878"/>
            <a:ext cx="1436237" cy="25135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71984" y="6212667"/>
            <a:ext cx="1514816" cy="432570"/>
            <a:chOff x="7054419" y="6347883"/>
            <a:chExt cx="1514816" cy="432570"/>
          </a:xfrm>
        </p:grpSpPr>
        <p:sp>
          <p:nvSpPr>
            <p:cNvPr id="13" name="Rectangle 12"/>
            <p:cNvSpPr/>
            <p:nvPr/>
          </p:nvSpPr>
          <p:spPr>
            <a:xfrm>
              <a:off x="7499711" y="6374950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iRefIndex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419" y="6347883"/>
              <a:ext cx="432570" cy="432570"/>
            </a:xfrm>
            <a:prstGeom prst="rect">
              <a:avLst/>
            </a:prstGeom>
          </p:spPr>
        </p:pic>
      </p:grpSp>
      <p:pic>
        <p:nvPicPr>
          <p:cNvPr id="23" name="Picture 22" descr="Screen Shot 2015-04-15 at 10.49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5812613"/>
            <a:ext cx="1450800" cy="387374"/>
          </a:xfrm>
          <a:prstGeom prst="rect">
            <a:avLst/>
          </a:prstGeom>
        </p:spPr>
      </p:pic>
      <p:pic>
        <p:nvPicPr>
          <p:cNvPr id="25" name="Picture 24" descr="Screen Shot 2015-04-15 at 10.54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6231713"/>
            <a:ext cx="1420160" cy="4318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" y="2820235"/>
            <a:ext cx="1387763" cy="748309"/>
          </a:xfrm>
          <a:prstGeom prst="rect">
            <a:avLst/>
          </a:prstGeom>
        </p:spPr>
      </p:pic>
      <p:pic>
        <p:nvPicPr>
          <p:cNvPr id="29" name="Picture 28" descr="Screen Shot 2015-04-15 at 11.0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" y="3629174"/>
            <a:ext cx="1420160" cy="4217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" y="4173343"/>
            <a:ext cx="1357926" cy="414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15" y="1953967"/>
            <a:ext cx="626149" cy="4500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54" y="4500254"/>
            <a:ext cx="1389517" cy="6066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82" y="1560450"/>
            <a:ext cx="1204290" cy="419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4989602"/>
            <a:ext cx="1407835" cy="50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6799" y="5782534"/>
            <a:ext cx="4572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4546" y="5812613"/>
            <a:ext cx="1676400" cy="4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 How to construct a gene co-expression network in R?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Why </a:t>
            </a:r>
            <a:r>
              <a:rPr lang="en-US" dirty="0"/>
              <a:t>use mutual </a:t>
            </a:r>
            <a:r>
              <a:rPr lang="en-US" dirty="0" smtClean="0"/>
              <a:t>information?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identify master regulators of a signature response?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</a:t>
            </a:r>
            <a:r>
              <a:rPr lang="en-US" dirty="0"/>
              <a:t>to integrate derived networks with publically available network </a:t>
            </a:r>
            <a:r>
              <a:rPr lang="en-US" dirty="0" smtClean="0"/>
              <a:t>data?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Examples in breast cancer, pancreatic cancer and lung </a:t>
            </a:r>
            <a:r>
              <a:rPr lang="en-US" dirty="0" smtClean="0"/>
              <a:t>cancer.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8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" y="274638"/>
            <a:ext cx="854210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Standard differential expression analysis vs. Master regulator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5418" y="2460261"/>
            <a:ext cx="4437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Differentially expressed genes can be organized into </a:t>
            </a:r>
            <a:r>
              <a:rPr lang="en-US" b="1" u="sng" dirty="0" smtClean="0"/>
              <a:t>relatively</a:t>
            </a:r>
            <a:r>
              <a:rPr lang="en-US" dirty="0" smtClean="0"/>
              <a:t> </a:t>
            </a:r>
            <a:r>
              <a:rPr lang="en-US" b="1" u="sng" dirty="0" smtClean="0"/>
              <a:t>few</a:t>
            </a:r>
            <a:r>
              <a:rPr lang="en-US" dirty="0" smtClean="0"/>
              <a:t> </a:t>
            </a:r>
            <a:r>
              <a:rPr lang="en-US" b="1" u="sng" dirty="0" smtClean="0"/>
              <a:t>groups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Possibly converging into a few “</a:t>
            </a:r>
            <a:r>
              <a:rPr lang="en-US" i="1" dirty="0" smtClean="0"/>
              <a:t>Master regulators</a:t>
            </a:r>
            <a:r>
              <a:rPr lang="en-US" dirty="0" smtClean="0"/>
              <a:t>” of specific cellular phenotypes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2" y="1779302"/>
            <a:ext cx="3195972" cy="4928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778" y="4099127"/>
            <a:ext cx="186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Master regulator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89452" y="4243802"/>
            <a:ext cx="451445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TF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000060" y="4629602"/>
            <a:ext cx="514475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8" idx="0"/>
          </p:cNvCxnSpPr>
          <p:nvPr/>
        </p:nvCxnSpPr>
        <p:spPr>
          <a:xfrm flipH="1">
            <a:off x="5320970" y="4629602"/>
            <a:ext cx="193565" cy="851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0" idx="0"/>
          </p:cNvCxnSpPr>
          <p:nvPr/>
        </p:nvCxnSpPr>
        <p:spPr>
          <a:xfrm>
            <a:off x="5514535" y="4629602"/>
            <a:ext cx="322188" cy="803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4535" y="4629602"/>
            <a:ext cx="739559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750222" y="5336902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25145" y="548157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91064" y="5336902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40898" y="5432727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58572" y="505760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13" idx="2"/>
          </p:cNvCxnSpPr>
          <p:nvPr/>
        </p:nvCxnSpPr>
        <p:spPr>
          <a:xfrm flipH="1">
            <a:off x="4806496" y="4613134"/>
            <a:ext cx="708679" cy="44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23529" y="5296911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target genes</a:t>
            </a:r>
            <a:endParaRPr lang="en-US" i="1" dirty="0"/>
          </a:p>
        </p:txBody>
      </p:sp>
      <p:sp>
        <p:nvSpPr>
          <p:cNvPr id="41" name="Right Bracket 40"/>
          <p:cNvSpPr/>
          <p:nvPr/>
        </p:nvSpPr>
        <p:spPr>
          <a:xfrm>
            <a:off x="6499412" y="5250507"/>
            <a:ext cx="224117" cy="531728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3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0070"/>
          <a:stretch/>
        </p:blipFill>
        <p:spPr>
          <a:xfrm>
            <a:off x="6518546" y="4908085"/>
            <a:ext cx="2168254" cy="1949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Master regulator analysis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778" y="1853303"/>
            <a:ext cx="536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Build a regulatory network (</a:t>
            </a:r>
            <a:r>
              <a:rPr lang="en-US" b="1" dirty="0" err="1" smtClean="0"/>
              <a:t>ARACNe</a:t>
            </a:r>
            <a:r>
              <a:rPr lang="en-US" b="1" dirty="0" smtClean="0"/>
              <a:t> software)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0442"/>
          <a:stretch/>
        </p:blipFill>
        <p:spPr>
          <a:xfrm>
            <a:off x="1526576" y="2222635"/>
            <a:ext cx="1502083" cy="1385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1673" y="2466153"/>
            <a:ext cx="4528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hu-HU" sz="1200" dirty="0"/>
              <a:t>Basso K </a:t>
            </a:r>
            <a:r>
              <a:rPr lang="hu-HU" sz="1200" i="1" dirty="0"/>
              <a:t>et al., </a:t>
            </a:r>
            <a:r>
              <a:rPr lang="hu-HU" sz="1200" dirty="0"/>
              <a:t>(2005), </a:t>
            </a:r>
            <a:r>
              <a:rPr lang="hu-HU" sz="1200" b="1" i="1" dirty="0"/>
              <a:t>Nat. Genet</a:t>
            </a:r>
            <a:r>
              <a:rPr lang="hu-HU" sz="1200" i="1" dirty="0"/>
              <a:t>. </a:t>
            </a:r>
            <a:r>
              <a:rPr lang="hu-HU" sz="1200" dirty="0"/>
              <a:t>37(4):382-90</a:t>
            </a:r>
            <a:br>
              <a:rPr lang="hu-HU" sz="1200" dirty="0"/>
            </a:b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BMC Bioinformatics </a:t>
            </a:r>
            <a:r>
              <a:rPr lang="hu-HU" sz="1200" dirty="0"/>
              <a:t>7:Suppl. 1(S7) </a:t>
            </a:r>
          </a:p>
          <a:p>
            <a:pPr>
              <a:defRPr/>
            </a:pP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</a:t>
            </a:r>
            <a:r>
              <a:rPr lang="hu-HU" sz="1200" b="1" dirty="0"/>
              <a:t>, </a:t>
            </a:r>
            <a:r>
              <a:rPr lang="hu-HU" sz="1200" b="1" i="1" dirty="0"/>
              <a:t>Nature Protocols </a:t>
            </a:r>
            <a:r>
              <a:rPr lang="hu-HU" sz="1200" dirty="0"/>
              <a:t>1(2):662-671</a:t>
            </a:r>
            <a:r>
              <a:rPr lang="hu-HU" sz="1200" b="1" dirty="0"/>
              <a:t/>
            </a:r>
            <a:br>
              <a:rPr lang="hu-HU" sz="1200" b="1" dirty="0"/>
            </a:br>
            <a:r>
              <a:rPr lang="hu-HU" sz="1200" dirty="0"/>
              <a:t>Palomero T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Proc. Natl. Acad. Sci. USA </a:t>
            </a:r>
            <a:r>
              <a:rPr lang="hu-HU" sz="1200" dirty="0"/>
              <a:t>103:18261-266 </a:t>
            </a:r>
          </a:p>
          <a:p>
            <a:pPr>
              <a:defRPr/>
            </a:pPr>
            <a:r>
              <a:rPr lang="hu-HU" sz="1200" dirty="0"/>
              <a:t>Nemenman I </a:t>
            </a:r>
            <a:r>
              <a:rPr lang="hu-HU" sz="1200" i="1" dirty="0"/>
              <a:t>et al., </a:t>
            </a:r>
            <a:r>
              <a:rPr lang="hu-HU" sz="1200" dirty="0"/>
              <a:t>(2007), </a:t>
            </a:r>
            <a:r>
              <a:rPr lang="hu-HU" sz="1200" b="1" i="1" dirty="0"/>
              <a:t>Ann. NY Acad. Sci. </a:t>
            </a:r>
            <a:r>
              <a:rPr lang="hu-HU" sz="1200" dirty="0"/>
              <a:t>1115:102-115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778" y="4162331"/>
            <a:ext cx="399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b="1" dirty="0" err="1" smtClean="0"/>
              <a:t>MARINa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Enrichment analysis)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33" y="4511060"/>
            <a:ext cx="2170601" cy="21706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508" y="2588611"/>
            <a:ext cx="11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r>
              <a:rPr lang="en-US" i="1" dirty="0" smtClean="0"/>
              <a:t> of </a:t>
            </a:r>
            <a:r>
              <a:rPr lang="en-US" i="1" dirty="0" err="1" smtClean="0"/>
              <a:t>cMyc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667931" y="5474010"/>
            <a:ext cx="79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 </a:t>
            </a:r>
          </a:p>
          <a:p>
            <a:r>
              <a:rPr lang="en-US" i="1" dirty="0" smtClean="0"/>
              <a:t>genes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94418" y="5021169"/>
            <a:ext cx="202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43294" y="5797176"/>
            <a:ext cx="451935" cy="173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43294" y="5437790"/>
            <a:ext cx="462019" cy="201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092243" y="5382698"/>
            <a:ext cx="696295" cy="69890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25694" y="4696579"/>
            <a:ext cx="1054260" cy="972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95862" y="4930611"/>
            <a:ext cx="122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92243" y="5629074"/>
            <a:ext cx="98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DEGs</a:t>
            </a:r>
            <a:endParaRPr lang="en-US" i="1" dirty="0"/>
          </a:p>
        </p:txBody>
      </p:sp>
      <p:sp>
        <p:nvSpPr>
          <p:cNvPr id="23" name="Rectangle 22"/>
          <p:cNvSpPr/>
          <p:nvPr/>
        </p:nvSpPr>
        <p:spPr>
          <a:xfrm>
            <a:off x="128378" y="4699778"/>
            <a:ext cx="3662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Zhao X </a:t>
            </a:r>
            <a:r>
              <a:rPr lang="en-US" sz="1200" i="1" dirty="0"/>
              <a:t>et al.</a:t>
            </a:r>
            <a:r>
              <a:rPr lang="en-US" sz="1200" dirty="0"/>
              <a:t>, (2009), </a:t>
            </a:r>
            <a:r>
              <a:rPr lang="tr-TR" sz="1200" b="1" i="1" dirty="0"/>
              <a:t>Dev. Cell</a:t>
            </a:r>
            <a:r>
              <a:rPr lang="tr-TR" sz="1200" dirty="0"/>
              <a:t>, 17, </a:t>
            </a:r>
            <a:r>
              <a:rPr lang="tr-TR" sz="1200" dirty="0" err="1"/>
              <a:t>pp</a:t>
            </a:r>
            <a:r>
              <a:rPr lang="tr-TR" sz="1200" dirty="0"/>
              <a:t>. 210–221</a:t>
            </a:r>
          </a:p>
          <a:p>
            <a:r>
              <a:rPr lang="en-US" sz="1200" dirty="0"/>
              <a:t>Lefebvre, C</a:t>
            </a:r>
            <a:r>
              <a:rPr lang="en-US" sz="1200" i="1" dirty="0"/>
              <a:t>. et al.</a:t>
            </a:r>
            <a:r>
              <a:rPr lang="en-US" sz="1200" dirty="0"/>
              <a:t>, (2010), </a:t>
            </a:r>
            <a:r>
              <a:rPr lang="en-US" sz="1200" b="1" i="1" dirty="0"/>
              <a:t>Mol. Syst. Biol</a:t>
            </a:r>
            <a:r>
              <a:rPr lang="en-US" sz="1200" dirty="0"/>
              <a:t>. 6, 377</a:t>
            </a:r>
          </a:p>
          <a:p>
            <a:r>
              <a:rPr lang="en-US" sz="1200" dirty="0" err="1"/>
              <a:t>Carro</a:t>
            </a:r>
            <a:r>
              <a:rPr lang="en-US" sz="1200" dirty="0"/>
              <a:t>, M. S. </a:t>
            </a:r>
            <a:r>
              <a:rPr lang="en-US" sz="1200" i="1" dirty="0"/>
              <a:t>et al</a:t>
            </a:r>
            <a:r>
              <a:rPr lang="en-US" sz="1200" dirty="0"/>
              <a:t>., (2010) </a:t>
            </a:r>
            <a:r>
              <a:rPr lang="en-US" sz="1200" b="1" i="1" dirty="0"/>
              <a:t>Nature</a:t>
            </a:r>
            <a:r>
              <a:rPr lang="en-US" sz="1200" dirty="0"/>
              <a:t> 463, 318-25</a:t>
            </a:r>
          </a:p>
          <a:p>
            <a:pPr>
              <a:defRPr/>
            </a:pPr>
            <a:r>
              <a:rPr lang="en-US" sz="1200" dirty="0" err="1"/>
              <a:t>Sumazin</a:t>
            </a:r>
            <a:r>
              <a:rPr lang="en-US" sz="1200" dirty="0"/>
              <a:t> P </a:t>
            </a:r>
            <a:r>
              <a:rPr lang="en-US" sz="1200" i="1" dirty="0"/>
              <a:t>et al.</a:t>
            </a:r>
            <a:r>
              <a:rPr lang="en-US" sz="1200" dirty="0"/>
              <a:t>, (2011), </a:t>
            </a:r>
            <a:r>
              <a:rPr lang="en-US" sz="1200" b="1" i="1" dirty="0"/>
              <a:t>Cell</a:t>
            </a:r>
            <a:r>
              <a:rPr lang="en-US" sz="1200" dirty="0"/>
              <a:t>, 147, pp. 370–381</a:t>
            </a:r>
          </a:p>
          <a:p>
            <a:pPr>
              <a:defRPr/>
            </a:pPr>
            <a:r>
              <a:rPr lang="en-US" sz="1200" dirty="0" err="1"/>
              <a:t>Piovan</a:t>
            </a:r>
            <a:r>
              <a:rPr lang="en-US" sz="1200" dirty="0"/>
              <a:t> E. </a:t>
            </a:r>
            <a:r>
              <a:rPr lang="en-US" sz="1200" i="1" dirty="0"/>
              <a:t>et al</a:t>
            </a:r>
            <a:r>
              <a:rPr lang="en-US" sz="1200" dirty="0"/>
              <a:t>., (2013), </a:t>
            </a:r>
            <a:r>
              <a:rPr lang="en-US" sz="1200" b="1" i="1" dirty="0"/>
              <a:t>Cancer Cell</a:t>
            </a:r>
            <a:r>
              <a:rPr lang="en-US" sz="1200" dirty="0"/>
              <a:t>, 24, pp. 766–776 </a:t>
            </a:r>
          </a:p>
          <a:p>
            <a:pPr>
              <a:defRPr/>
            </a:pPr>
            <a:r>
              <a:rPr lang="en-US" sz="1200" dirty="0" err="1"/>
              <a:t>Aytes</a:t>
            </a:r>
            <a:r>
              <a:rPr lang="en-US" sz="1200" dirty="0"/>
              <a:t> A. </a:t>
            </a:r>
            <a:r>
              <a:rPr lang="en-US" sz="1200" i="1" dirty="0"/>
              <a:t>et al</a:t>
            </a:r>
            <a:r>
              <a:rPr lang="en-US" sz="1200" dirty="0"/>
              <a:t>., (2014), </a:t>
            </a:r>
            <a:r>
              <a:rPr lang="en-US" sz="1200" b="1" i="1" dirty="0"/>
              <a:t>Cancer Cell</a:t>
            </a:r>
            <a:r>
              <a:rPr lang="en-US" sz="1200" dirty="0"/>
              <a:t>, 25, pp. 638–651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0972" y="4108557"/>
            <a:ext cx="115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GSEA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889115" y="4050248"/>
            <a:ext cx="207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b) </a:t>
            </a:r>
            <a:r>
              <a:rPr lang="en-US" b="1" dirty="0" err="1" smtClean="0"/>
              <a:t>Hypergeometric</a:t>
            </a:r>
            <a:r>
              <a:rPr lang="en-US" b="1" dirty="0" smtClean="0"/>
              <a:t>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765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gene expression matrix to a network – the </a:t>
            </a:r>
            <a:r>
              <a:rPr lang="en-US" smtClean="0"/>
              <a:t>inference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b="1" dirty="0" smtClean="0"/>
              <a:t>Input: </a:t>
            </a:r>
            <a:r>
              <a:rPr lang="en-US" sz="2500" dirty="0" smtClean="0"/>
              <a:t>gene expression data matrix – the result of an microarray/RNA-seq experiment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Assumptions:</a:t>
            </a:r>
          </a:p>
          <a:p>
            <a:r>
              <a:rPr lang="en-US" sz="2400" dirty="0" smtClean="0"/>
              <a:t>Un underlying network exists connecting pairs of genes</a:t>
            </a:r>
          </a:p>
          <a:p>
            <a:r>
              <a:rPr lang="en-US" sz="2400" dirty="0" smtClean="0"/>
              <a:t>Gene expression measurements across samples contain information on the connectivity of TFs with their target genes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The Problem: </a:t>
            </a:r>
            <a:r>
              <a:rPr lang="en-US" sz="2400" dirty="0" smtClean="0"/>
              <a:t>Given </a:t>
            </a:r>
            <a:r>
              <a:rPr lang="en-US" sz="2400" dirty="0"/>
              <a:t>a gene expression </a:t>
            </a:r>
            <a:r>
              <a:rPr lang="en-US" sz="2400" dirty="0" smtClean="0"/>
              <a:t>matrix </a:t>
            </a:r>
            <a:r>
              <a:rPr lang="en-US" sz="2400" dirty="0"/>
              <a:t>can we </a:t>
            </a:r>
            <a:r>
              <a:rPr lang="en-US" sz="2400" dirty="0" smtClean="0"/>
              <a:t>resolve the underlying – unknown - </a:t>
            </a:r>
            <a:r>
              <a:rPr lang="en-US" sz="2400" dirty="0"/>
              <a:t>network.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863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1994</Words>
  <Application>Microsoft Macintosh PowerPoint</Application>
  <PresentationFormat>On-screen Show (4:3)</PresentationFormat>
  <Paragraphs>350</Paragraphs>
  <Slides>48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Network based analysis for the identification of key regulatory genes in cancer</vt:lpstr>
      <vt:lpstr>Network biology</vt:lpstr>
      <vt:lpstr>The facebook network</vt:lpstr>
      <vt:lpstr>Types of networks ( = different types of maps functional interactions)</vt:lpstr>
      <vt:lpstr>Sources of networks</vt:lpstr>
      <vt:lpstr>contents</vt:lpstr>
      <vt:lpstr>Standard differential expression analysis vs. Master regulator analysis</vt:lpstr>
      <vt:lpstr>Master regulator analysis (Califano’s lab)</vt:lpstr>
      <vt:lpstr>From gene expression matrix to a network – the inference problem</vt:lpstr>
      <vt:lpstr>Mutual Information</vt:lpstr>
      <vt:lpstr>ARACNe: reverse engineering regulatory networks </vt:lpstr>
      <vt:lpstr>ARACNe: reverse engineering regulatory networks </vt:lpstr>
      <vt:lpstr>ARACNe: reverse engineering regulatory networks </vt:lpstr>
      <vt:lpstr>Data Processing Inequality (DPI)</vt:lpstr>
      <vt:lpstr>ARACNe: reverse engineering regulatory networks </vt:lpstr>
      <vt:lpstr>ARACNe: reverse engineering regulatory networks </vt:lpstr>
      <vt:lpstr>ARACNe and MARINA software (Califano’s lab)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Network-based approach to identify genes and pathways involved in cancer</vt:lpstr>
      <vt:lpstr>Research overview</vt:lpstr>
      <vt:lpstr>Breast cancer and FGFR2 amplification</vt:lpstr>
      <vt:lpstr>PowerPoint Presentation</vt:lpstr>
      <vt:lpstr>PowerPoint Presentation</vt:lpstr>
      <vt:lpstr>Pancreatic Cancer and KRAS mutations</vt:lpstr>
      <vt:lpstr>PowerPoint Presentation</vt:lpstr>
      <vt:lpstr>PowerPoint Presentation</vt:lpstr>
      <vt:lpstr>PowerPoint Presentation</vt:lpstr>
      <vt:lpstr>PowerPoint Presentation</vt:lpstr>
      <vt:lpstr>Lung cancer susceptibility</vt:lpstr>
      <vt:lpstr>Lung cancer susceptibility</vt:lpstr>
      <vt:lpstr>PowerPoint Presentation</vt:lpstr>
      <vt:lpstr>PowerPoint Presentation</vt:lpstr>
      <vt:lpstr>Summary</vt:lpstr>
      <vt:lpstr>Github page where the material can be found</vt:lpstr>
      <vt:lpstr>Acknowledgments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based analysis for the identification of key regulatory genes in cancer</dc:title>
  <dc:creator>InesdeSantiago User</dc:creator>
  <cp:lastModifiedBy>InesdeSantiago User</cp:lastModifiedBy>
  <cp:revision>91</cp:revision>
  <dcterms:created xsi:type="dcterms:W3CDTF">2015-03-26T15:30:29Z</dcterms:created>
  <dcterms:modified xsi:type="dcterms:W3CDTF">2015-04-20T13:16:39Z</dcterms:modified>
</cp:coreProperties>
</file>